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  <p:sldMasterId id="2147483676" r:id="rId5"/>
  </p:sldMasterIdLst>
  <p:notesMasterIdLst>
    <p:notesMasterId r:id="rId16"/>
  </p:notesMasterIdLst>
  <p:handoutMasterIdLst>
    <p:handoutMasterId r:id="rId17"/>
  </p:handoutMasterIdLst>
  <p:sldIdLst>
    <p:sldId id="256" r:id="rId6"/>
    <p:sldId id="259" r:id="rId7"/>
    <p:sldId id="288" r:id="rId8"/>
    <p:sldId id="284" r:id="rId9"/>
    <p:sldId id="285" r:id="rId10"/>
    <p:sldId id="283" r:id="rId11"/>
    <p:sldId id="290" r:id="rId12"/>
    <p:sldId id="291" r:id="rId13"/>
    <p:sldId id="292" r:id="rId14"/>
    <p:sldId id="273" r:id="rId15"/>
  </p:sldIdLst>
  <p:sldSz cx="12192000" cy="6858000"/>
  <p:notesSz cx="6858000" cy="9144000"/>
  <p:defaultTextStyle>
    <a:defPPr rtl="0"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EE64A3-BD77-7C1A-2221-DE5F01A214A5}" v="731" dt="2024-12-03T12:45:36.1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A76F12D-2985-47C3-A07C-9F03DD159D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83A19-1DC2-46DB-B3A1-ECF7C417E9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B4FCDD-1390-4072-819F-1859A28414FA}" type="datetime1">
              <a:rPr lang="en-GB" smtClean="0"/>
              <a:t>03/12/2024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3D6289-F1C3-4041-A186-E428808BD1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17ECA2-D3CC-4290-9914-977FED6D365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0D98A85-43CB-4CDC-8FF1-647F52B29F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091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9FA184E-823A-41A9-9B5A-BE7C0380E3FD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F3B4569-3B6E-468D-B981-DA515F47BCE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382088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F3B4569-3B6E-468D-B981-DA515F47BCE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569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34071"/>
            <a:chOff x="-329674" y="-51881"/>
            <a:chExt cx="12515851" cy="6934071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15853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rtlCol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pPr rtl="0"/>
            <a:fld id="{E492DA28-93E8-4F11-AF01-9F0FDD09A0CE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A0CFFC-7601-413B-91BE-CA7BD87CE65C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 rtlCol="0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03963F6C-C80A-4289-BA46-D52461043F5F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064" y="2410921"/>
            <a:ext cx="8960219" cy="3861600"/>
          </a:xfrm>
        </p:spPr>
        <p:txBody>
          <a:bodyPr anchor="t">
            <a:noAutofit/>
          </a:bodyPr>
          <a:lstStyle>
            <a:lvl1pPr algn="l">
              <a:defRPr sz="76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9829799" y="3246438"/>
            <a:ext cx="4114800" cy="365125"/>
          </a:xfrm>
        </p:spPr>
        <p:txBody>
          <a:bodyPr/>
          <a:lstStyle>
            <a:lvl1pPr algn="ctr"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35AAFEA-9797-719F-034E-1443278D0DB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83792" y="1123641"/>
            <a:ext cx="5184775" cy="1197600"/>
          </a:xfrm>
        </p:spPr>
        <p:txBody>
          <a:bodyPr anchor="ctr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3858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5E2A2-57CA-76B4-7FC7-0E7E733D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6" y="575019"/>
            <a:ext cx="4876800" cy="1325563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902CC6-0866-F6F1-FFC1-330B30DD7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FEAA7-A226-2E50-AD23-5FE2A5B986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9D59CD-16F0-1FCD-4958-4D19378595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3793" y="0"/>
            <a:ext cx="5798607" cy="6858000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1694355-D2F1-6177-CA10-2FB2BDCA94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4733" y="3072977"/>
            <a:ext cx="4631139" cy="3196800"/>
          </a:xfrm>
        </p:spPr>
        <p:txBody>
          <a:bodyPr>
            <a:noAutofit/>
          </a:bodyPr>
          <a:lstStyle>
            <a:lvl1pPr>
              <a:spcBef>
                <a:spcPts val="400"/>
              </a:spcBef>
              <a:defRPr/>
            </a:lvl1pPr>
            <a:lvl2pPr>
              <a:spcBef>
                <a:spcPts val="400"/>
              </a:spcBef>
              <a:defRPr/>
            </a:lvl2pPr>
            <a:lvl3pPr>
              <a:spcBef>
                <a:spcPts val="400"/>
              </a:spcBef>
              <a:defRPr/>
            </a:lvl3pPr>
            <a:lvl4pPr>
              <a:spcBef>
                <a:spcPts val="400"/>
              </a:spcBef>
              <a:defRPr/>
            </a:lvl4pPr>
            <a:lvl5pPr>
              <a:spcBef>
                <a:spcPts val="4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3686FCB5-A714-48C5-F801-8BC93CA09E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4733" y="2656167"/>
            <a:ext cx="4634868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1924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5B17-B4A1-EB92-A298-388D035B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70115"/>
            <a:ext cx="3323629" cy="5725248"/>
          </a:xfrm>
        </p:spPr>
        <p:txBody>
          <a:bodyPr anchor="ctr">
            <a:noAutofit/>
          </a:bodyPr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6CE9A8-062F-E52A-B822-F2C682A3C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DBD3-C06B-F685-6F3A-17047C93B3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DEB065-BE89-3D91-17A6-55B54A0585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5357" y="579430"/>
            <a:ext cx="2120348" cy="5715933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DCE6C6-C40C-F791-B3FF-EEAA2288C0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8418" y="1058563"/>
            <a:ext cx="4360149" cy="52368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D0A1734-9E96-C076-6109-08BEAB597B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8233" y="577373"/>
            <a:ext cx="4360800" cy="387187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155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25B17-B4A1-EB92-A298-388D035B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687" y="574467"/>
            <a:ext cx="6780880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6CE9A8-062F-E52A-B822-F2C682A3C0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DBD3-C06B-F685-6F3A-17047C93B3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DEB065-BE89-3D91-17A6-55B54A0585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563302"/>
            <a:ext cx="3160552" cy="5720232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9DCE6C6-C40C-F791-B3FF-EEAA2288C0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87687" y="2625934"/>
            <a:ext cx="6780880" cy="36576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D0ED4B-C12C-75E2-03E5-013A94AE89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87826" y="2281008"/>
            <a:ext cx="6780741" cy="314400"/>
          </a:xfrm>
        </p:spPr>
        <p:txBody>
          <a:bodyPr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7519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07C1-A2D2-F1A6-D730-4F0C404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8" y="4162370"/>
            <a:ext cx="4118757" cy="2278186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DCB85-C1AE-389B-180B-F0755C7558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B6781-E0BB-8244-2B18-81C5A89AB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3D6F03-414F-3442-0C5B-EC8851378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E5AE0EA-E418-F652-0112-3BBECBF9F3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44065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B61BF6E-948C-4AEB-61A4-244B2DE035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9114" y="576078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DA50E1A-8491-728C-9FA7-3C2B65D8B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82818" y="4496555"/>
            <a:ext cx="5985749" cy="1944000"/>
          </a:xfrm>
        </p:spPr>
        <p:txBody>
          <a:bodyPr anchor="t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C11A40-5DE3-08FC-B5EC-62212BF67E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82818" y="4162369"/>
            <a:ext cx="5985933" cy="271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5897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07BE-2E01-93C2-881C-035E1AEE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052" y="566058"/>
            <a:ext cx="1924741" cy="5704114"/>
          </a:xfrm>
        </p:spPr>
        <p:txBody>
          <a:bodyPr vert="vert270" anchor="ctr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844A2B-1547-1655-29B9-2804D5FE37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814879-2CE9-2FEA-4087-F8FC1C8C05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EEB0609-9FA3-D912-5F69-9CD9658CA1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1428516"/>
            <a:ext cx="3067418" cy="4000969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2439D-33F0-4626-5731-8FB5D5295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76409" y="1597361"/>
            <a:ext cx="4992158" cy="4207567"/>
          </a:xfrm>
        </p:spPr>
        <p:txBody>
          <a:bodyPr anchor="t">
            <a:noAutofit/>
          </a:bodyPr>
          <a:lstStyle>
            <a:lvl1pPr>
              <a:spcBef>
                <a:spcPts val="400"/>
              </a:spcBef>
              <a:defRPr/>
            </a:lvl1pPr>
            <a:lvl2pPr>
              <a:spcBef>
                <a:spcPts val="400"/>
              </a:spcBef>
              <a:defRPr/>
            </a:lvl2pPr>
            <a:lvl3pPr>
              <a:spcBef>
                <a:spcPts val="400"/>
              </a:spcBef>
              <a:defRPr/>
            </a:lvl3pPr>
            <a:lvl4pPr>
              <a:spcBef>
                <a:spcPts val="400"/>
              </a:spcBef>
              <a:defRPr/>
            </a:lvl4pPr>
            <a:lvl5pPr>
              <a:spcBef>
                <a:spcPts val="4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1CC2E2-7A85-770A-CED5-0E6F307BA9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6409" y="1248046"/>
            <a:ext cx="4992158" cy="3048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0786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07BE-2E01-93C2-881C-035E1AEEA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426" y="573517"/>
            <a:ext cx="4307141" cy="1454400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844A2B-1547-1655-29B9-2804D5FE37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814879-2CE9-2FEA-4087-F8FC1C8C05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EEB0609-9FA3-D912-5F69-9CD9658CA1C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619622"/>
            <a:ext cx="5618760" cy="5618400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A2439D-33F0-4626-5731-8FB5D5295A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61426" y="2841588"/>
            <a:ext cx="4307141" cy="36144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9F0EDF-ED0D-7DF6-3D16-36E44C839E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61150" y="2474023"/>
            <a:ext cx="4307417" cy="333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65226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7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D8E67-9FD7-A8F8-75F6-2FF3CD0D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01649"/>
            <a:ext cx="10369550" cy="758604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EFFE8E-6F6C-1E23-79C9-808201616E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39AAF-82A4-7672-8873-E691CE5C39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2550198D-18A3-B15D-CC93-17763FFE6A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9017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CE06D47-5795-E8A4-6688-63C0FCAB2B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45747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BFB99BAA-F395-0232-ED1F-8AC6BA5C78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381" y="3233531"/>
            <a:ext cx="3122820" cy="3122820"/>
          </a:xfrm>
        </p:spPr>
        <p:txBody>
          <a:bodyPr/>
          <a:lstStyle/>
          <a:p>
            <a:endParaRPr lang="en-ID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7F44B7A2-957C-93E8-8209-7EE97327682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5734" y="1702061"/>
            <a:ext cx="10392833" cy="1437600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7F51D89-C7C9-35E8-B687-68AAC511FED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5734" y="1340909"/>
            <a:ext cx="10392833" cy="3360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48175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rtlCol="0" anchor="ctr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085FB1-F19B-4BF2-880F-756BE9AB4A94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(8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FB309-9F80-5BE3-F82C-91733414C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3640482"/>
            <a:ext cx="3478419" cy="2809378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A27C05-E3B0-EFC4-2286-5860D4A1A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33CF6B-04E5-9AB9-2466-0284576F03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54F23F8-6331-43CC-E76A-052E46B775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6" y="562709"/>
            <a:ext cx="4994450" cy="2866292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411F901-3943-1C25-A696-666A0EBDBC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90380" y="4054660"/>
            <a:ext cx="6678187" cy="23952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79263BE0-4D84-7BD4-D81B-B266C5C1C47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74117" y="562709"/>
            <a:ext cx="4994450" cy="2866292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F9E850-0A01-918A-C1F1-461E6D7C1A1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90380" y="3640666"/>
            <a:ext cx="6678187" cy="343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76593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5908D4B-9946-0E0A-8BEE-BB1C6BFDBDE6}"/>
              </a:ext>
            </a:extLst>
          </p:cNvPr>
          <p:cNvSpPr/>
          <p:nvPr userDrawn="1"/>
        </p:nvSpPr>
        <p:spPr>
          <a:xfrm>
            <a:off x="4275667" y="2355849"/>
            <a:ext cx="6692532" cy="16425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ID"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007C1-A2D2-F1A6-D730-4F0C404CB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6035" y="619623"/>
            <a:ext cx="6692532" cy="1633247"/>
          </a:xfrm>
        </p:spPr>
        <p:txBody>
          <a:bodyPr anchor="t">
            <a:noAutofit/>
          </a:bodyPr>
          <a:lstStyle>
            <a:lvl1pPr algn="r">
              <a:defRPr/>
            </a:lvl1pPr>
          </a:lstStyle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DCB85-C1AE-389B-180B-F0755C7558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B6781-E0BB-8244-2B18-81C5A89ABE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3D6F03-414F-3442-0C5B-EC885137816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9017" y="619622"/>
            <a:ext cx="3279453" cy="3279453"/>
          </a:xfrm>
        </p:spPr>
        <p:txBody>
          <a:bodyPr/>
          <a:lstStyle/>
          <a:p>
            <a:endParaRPr lang="en-ID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AB61BF6E-948C-4AEB-61A4-244B2DE035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90380" y="4162370"/>
            <a:ext cx="2278187" cy="2278187"/>
          </a:xfrm>
        </p:spPr>
        <p:txBody>
          <a:bodyPr/>
          <a:lstStyle/>
          <a:p>
            <a:endParaRPr lang="en-ID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DA50E1A-8491-728C-9FA7-3C2B65D8B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7" y="4385089"/>
            <a:ext cx="7732183" cy="2054400"/>
          </a:xfrm>
        </p:spPr>
        <p:txBody>
          <a:bodyPr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AD539BA3-D11E-897F-CE18-588B0DC93D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76035" y="2607013"/>
            <a:ext cx="6692532" cy="1382400"/>
          </a:xfrm>
          <a:noFill/>
        </p:spPr>
        <p:txBody>
          <a:bodyPr lIns="90000" tIns="46800" rIns="90000" bIns="46800"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910887-9DF9-8E41-CBB1-3C2A4179ACD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9017" y="4126524"/>
            <a:ext cx="7732183" cy="24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F6B920-074C-FD0C-40EB-802122795E1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75667" y="2355849"/>
            <a:ext cx="6692900" cy="249599"/>
          </a:xfrm>
          <a:noFill/>
        </p:spPr>
        <p:txBody>
          <a:bodyPr anchor="ctr" anchorCtr="0">
            <a:noAutofit/>
          </a:bodyPr>
          <a:lstStyle>
            <a:lvl1pPr>
              <a:defRPr sz="12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10533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419B-0A7A-D6A9-278B-3CB3F6B1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9860" y="619622"/>
            <a:ext cx="4448707" cy="1968969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475DCC-A5DC-45EE-5280-E6AF55C5FB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54E76-F34B-95F8-FD2E-0312C265AE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FD592EB7-0888-4601-189D-47D758F2EA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783792" cy="3855843"/>
          </a:xfrm>
        </p:spPr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D5089FCE-DB18-D776-A8F9-8E69AD01AAD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5734" y="4512078"/>
            <a:ext cx="5208058" cy="1987053"/>
          </a:xfrm>
        </p:spPr>
        <p:txBody>
          <a:bodyPr>
            <a:noAutofit/>
          </a:bodyPr>
          <a:lstStyle>
            <a:lvl1pPr>
              <a:defRPr>
                <a:latin typeface="+mn-lt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  <a:lvl2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2pPr>
            <a:lvl3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3pPr>
            <a:lvl4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4pPr>
            <a:lvl5pPr>
              <a:defRPr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0477A3C-2108-3003-027C-E88B14294EA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519862" y="3429000"/>
            <a:ext cx="4448705" cy="2852921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3447C4F-9DF9-4C69-F400-0A0CE900741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5733" y="4066517"/>
            <a:ext cx="5208059" cy="4032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FE6426-8335-E1C3-FB13-43F08A52D6E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519862" y="3091241"/>
            <a:ext cx="4448706" cy="2880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31044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442312-9E63-3A81-2CB4-8F85F5C2CD49}"/>
              </a:ext>
            </a:extLst>
          </p:cNvPr>
          <p:cNvSpPr/>
          <p:nvPr userDrawn="1"/>
        </p:nvSpPr>
        <p:spPr>
          <a:xfrm>
            <a:off x="0" y="1945185"/>
            <a:ext cx="3878469" cy="49128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ID" sz="1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0176E-FDDF-30CB-EB74-A75B39D0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94" y="501649"/>
            <a:ext cx="10270873" cy="1325563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0C34D-8F75-41B3-4243-E45FBD015B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13D18-EF04-D403-494B-02A03A28BC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A0E6078-78A1-619C-E7B0-63DBC649FF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9017" y="2686751"/>
            <a:ext cx="270298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E87E0F-2528-3A8B-F312-9C9235E586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58771" y="2686751"/>
            <a:ext cx="285004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75F903-A46A-31EE-9532-17999D947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6" y="2275974"/>
            <a:ext cx="2702984" cy="369600"/>
          </a:xfrm>
        </p:spPr>
        <p:txBody>
          <a:bodyPr anchor="b">
            <a:noAutofit/>
          </a:bodyPr>
          <a:lstStyle>
            <a:lvl1pPr>
              <a:defRPr sz="125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8746F59D-CF95-DEC8-5CAA-EE08708A53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58771" y="2275974"/>
            <a:ext cx="2851200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CDD7BE0-BC6C-5AE9-BCEE-9C91EA7B4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18524" y="2686751"/>
            <a:ext cx="2850043" cy="3669600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C0FB17E-6098-251C-5B8E-56C2FE57DE9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17367" y="2275974"/>
            <a:ext cx="2851200" cy="369600"/>
          </a:xfrm>
        </p:spPr>
        <p:txBody>
          <a:bodyPr anchor="b">
            <a:noAutofit/>
          </a:bodyPr>
          <a:lstStyle>
            <a:lvl1pPr>
              <a:defRPr sz="125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18244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12000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031381" y="4112515"/>
            <a:ext cx="2396467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504E407-1287-6C2D-410A-98BC0C86744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83792" y="1711315"/>
            <a:ext cx="2400000" cy="4802400"/>
          </a:xfrm>
        </p:spPr>
        <p:txBody>
          <a:bodyPr/>
          <a:lstStyle/>
          <a:p>
            <a:endParaRPr lang="en-UZ"/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3298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31381" y="3535556"/>
            <a:ext cx="2396467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148693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154626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57545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1237772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054623" y="4123971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3298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57469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148693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154626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22">
            <a:extLst>
              <a:ext uri="{FF2B5EF4-FFF2-40B4-BE49-F238E27FC236}">
                <a16:creationId xmlns:a16="http://schemas.microsoft.com/office/drawing/2014/main" id="{6034BEDD-4A10-0EE9-2B80-CC48F6463E58}"/>
              </a:ext>
            </a:extLst>
          </p:cNvPr>
          <p:cNvSpPr>
            <a:spLocks noGrp="1"/>
          </p:cNvSpPr>
          <p:nvPr>
            <p:ph type="chart" sz="quarter" idx="34"/>
          </p:nvPr>
        </p:nvSpPr>
        <p:spPr>
          <a:xfrm>
            <a:off x="4764900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AF6507D-02F3-DCED-4A26-289016D4AA4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592749" y="35355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DD65D9A-82AD-5F53-C8F5-B476568A76B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604627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867448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EB1E-7063-62F6-6178-84A09252D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24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688764-10F6-E04C-94EB-0287F12582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32E04-1353-E30E-552C-E54A3DA074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5" name="Chart Placeholder 22">
            <a:extLst>
              <a:ext uri="{FF2B5EF4-FFF2-40B4-BE49-F238E27FC236}">
                <a16:creationId xmlns:a16="http://schemas.microsoft.com/office/drawing/2014/main" id="{10D922AA-24B6-6B14-7A38-DBC7EDED764B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758041" y="173809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B6B8F6-C436-9978-2F4B-4A4FAEFE520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5733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hart Placeholder 22">
            <a:extLst>
              <a:ext uri="{FF2B5EF4-FFF2-40B4-BE49-F238E27FC236}">
                <a16:creationId xmlns:a16="http://schemas.microsoft.com/office/drawing/2014/main" id="{1BE74FB2-1D73-647C-5C92-0AA274565BB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>
            <a:off x="8735824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27C4768-2F14-E327-6DA3-6E37F58CFAB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81086" y="3537499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E210F19-1CD2-510F-9EF1-7A725C1F083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554717" y="3540182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001CE4C3-5BFE-BA45-1C06-0F5D8259E6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66167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22">
            <a:extLst>
              <a:ext uri="{FF2B5EF4-FFF2-40B4-BE49-F238E27FC236}">
                <a16:creationId xmlns:a16="http://schemas.microsoft.com/office/drawing/2014/main" id="{6034BEDD-4A10-0EE9-2B80-CC48F6463E58}"/>
              </a:ext>
            </a:extLst>
          </p:cNvPr>
          <p:cNvSpPr>
            <a:spLocks noGrp="1"/>
          </p:cNvSpPr>
          <p:nvPr>
            <p:ph type="chart" sz="quarter" idx="34"/>
          </p:nvPr>
        </p:nvSpPr>
        <p:spPr>
          <a:xfrm>
            <a:off x="3370625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AF6507D-02F3-DCED-4A26-289016D4AA4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189519" y="3537499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DD65D9A-82AD-5F53-C8F5-B476568A76B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189518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8B133C47-E461-5076-CFB7-81D33483F7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971041" y="4111315"/>
            <a:ext cx="2402400" cy="2402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610F9E3-7283-B27D-D134-C4587A578220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971041" y="3530456"/>
            <a:ext cx="2399999" cy="484860"/>
          </a:xfrm>
        </p:spPr>
        <p:txBody>
          <a:bodyPr anchor="b">
            <a:noAutofit/>
          </a:bodyPr>
          <a:lstStyle>
            <a:lvl1pPr algn="ctr">
              <a:defRPr sz="1250" b="1"/>
            </a:lvl1pPr>
            <a:lvl2pPr>
              <a:defRPr sz="933" b="1"/>
            </a:lvl2pPr>
            <a:lvl3pPr>
              <a:defRPr sz="800" b="1"/>
            </a:lvl3pPr>
            <a:lvl4pPr>
              <a:defRPr sz="733" b="1"/>
            </a:lvl4pPr>
            <a:lvl5pPr>
              <a:defRPr sz="733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hart Placeholder 22">
            <a:extLst>
              <a:ext uri="{FF2B5EF4-FFF2-40B4-BE49-F238E27FC236}">
                <a16:creationId xmlns:a16="http://schemas.microsoft.com/office/drawing/2014/main" id="{55CE330B-87B2-E709-8431-E977F2430003}"/>
              </a:ext>
            </a:extLst>
          </p:cNvPr>
          <p:cNvSpPr>
            <a:spLocks noGrp="1"/>
          </p:cNvSpPr>
          <p:nvPr>
            <p:ph type="chart" sz="quarter" idx="39"/>
          </p:nvPr>
        </p:nvSpPr>
        <p:spPr>
          <a:xfrm>
            <a:off x="6152148" y="1744717"/>
            <a:ext cx="2037784" cy="168428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054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8A9BB-4EB7-026F-4816-EB928B5D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000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15F750-4EF6-B33F-4FD2-2D9576B1F3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428C6-0B9B-0025-A8AE-3EE85EAAD7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73C4683-1814-6BFA-2362-08272BB995A4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184191" y="2398620"/>
            <a:ext cx="9199200" cy="3875617"/>
          </a:xfrm>
        </p:spPr>
        <p:txBody>
          <a:bodyPr/>
          <a:lstStyle/>
          <a:p>
            <a:endParaRPr lang="en-UZ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524791E-5C2D-05F7-7815-AE0E39BA9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4358" y="1875366"/>
            <a:ext cx="9199033" cy="388800"/>
          </a:xfrm>
        </p:spPr>
        <p:txBody>
          <a:bodyPr anchor="b"/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06964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701C7-D54C-B4CE-4985-D871336E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  <a:endParaRPr lang="en-U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7397F2-212D-3A9C-585D-F7362936EA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/>
              <a:t>PRESENTATION TITLE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C6FE0-5103-FAEE-F71B-5E68DD283B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21095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ED2E36-BADF-8412-F354-96F2041DC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D"/>
              <a:t>PRESENTATION TITLE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1D5FD-C837-C92F-8E5D-69F1993012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F6F24BE-8BEB-403A-BDCC-38E201D0662D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589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rtlCol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B8EE63B0-9776-4B75-A391-FD37279CC1F5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1066667" cy="4000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0"/>
            </a:ext>
          </a:extLst>
        </p:spPr>
        <p:txBody>
          <a:bodyPr/>
          <a:lstStyle>
            <a:lvl1pPr/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3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173BDBEF-F622-47A3-890E-B87793C09DE7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rtlCol="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E575FE41-3998-4D7F-B3A9-DA241E3C9664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 rtlCol="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BA709E-B980-4E9F-8C28-97431E87AE3B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6E13746D-4D08-435C-BB68-13B5EE57D512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rtlCol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rtlCol="0" anchor="ctr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 rtlCol="0"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2419FD-35B9-472C-B6F6-2D1E92BF6724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rtlCol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rtlCol="0"/>
          <a:lstStyle/>
          <a:p>
            <a:pPr rtl="0"/>
            <a:fld id="{7A40B15D-9506-4248-8345-F25C3F834076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  <a:p>
            <a:pPr lvl="5" rtl="0"/>
            <a:r>
              <a:rPr lang="en-GB" noProof="0"/>
              <a:t>6</a:t>
            </a:r>
          </a:p>
          <a:p>
            <a:pPr lvl="6" rtl="0"/>
            <a:r>
              <a:rPr lang="en-GB" noProof="0"/>
              <a:t>7</a:t>
            </a:r>
          </a:p>
          <a:p>
            <a:pPr lvl="7" rtl="0"/>
            <a:r>
              <a:rPr lang="en-GB" noProof="0"/>
              <a:t>8</a:t>
            </a:r>
          </a:p>
          <a:p>
            <a:pPr lvl="8" rtl="0"/>
            <a:r>
              <a:rPr lang="en-GB" noProof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E0C27EC-7EC5-4654-A87E-B5B8923BD091}" type="datetime1">
              <a:rPr lang="en-GB" noProof="0" smtClean="0"/>
              <a:t>03/12/2024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0" smtClean="0"/>
              <a:pPr rtl="0"/>
              <a:t>‹#›</a:t>
            </a:fld>
            <a:endParaRPr lang="en-GB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1A7B8A4-ABCC-D9A5-163D-95AADEB96E20}"/>
              </a:ext>
            </a:extLst>
          </p:cNvPr>
          <p:cNvSpPr/>
          <p:nvPr userDrawn="1"/>
        </p:nvSpPr>
        <p:spPr>
          <a:xfrm>
            <a:off x="11582400" y="0"/>
            <a:ext cx="6096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2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9017" y="583764"/>
            <a:ext cx="10369550" cy="96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9017" y="1991065"/>
            <a:ext cx="10369550" cy="4283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829799" y="20113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ID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2399" y="6356351"/>
            <a:ext cx="609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10" b="1">
                <a:solidFill>
                  <a:schemeClr val="bg1"/>
                </a:solidFill>
              </a:defRPr>
            </a:lvl1pPr>
          </a:lstStyle>
          <a:p>
            <a:fld id="{CF6F24BE-8BEB-403A-BDCC-38E201D0662D}" type="slidenum">
              <a:rPr lang="en-ID" smtClean="0"/>
              <a:pPr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438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</p:sldLayoutIdLst>
  <p:hf hdr="0" dt="0"/>
  <p:txStyles>
    <p:titleStyle>
      <a:lvl1pPr algn="l" defTabSz="91444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46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None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23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9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14446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71669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7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91" indent="0" algn="l" defTabSz="914446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None/>
        <a:defRPr sz="73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726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9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1" algn="l" defTabSz="91444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46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9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1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4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465">
          <p15:clr>
            <a:srgbClr val="F26B43"/>
          </p15:clr>
        </p15:guide>
        <p15:guide id="2" orient="horz" pos="3240">
          <p15:clr>
            <a:srgbClr val="F26B43"/>
          </p15:clr>
        </p15:guide>
        <p15:guide id="3" pos="10364">
          <p15:clr>
            <a:srgbClr val="F26B43"/>
          </p15:clr>
        </p15:guide>
        <p15:guide id="4" pos="5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inor-project-machine-learning.onrender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ea typeface="+mn-lt"/>
                <a:cs typeface="+mn-lt"/>
              </a:rPr>
              <a:t>Amarjeet Kumar 20222907</a:t>
            </a:r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52FD7-76EF-4EBF-8807-5A08A9C8E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9853" y="3792026"/>
            <a:ext cx="6959446" cy="514993"/>
          </a:xfrm>
        </p:spPr>
        <p:txBody>
          <a:bodyPr rtlCol="0">
            <a:normAutofit fontScale="90000"/>
          </a:bodyPr>
          <a:lstStyle/>
          <a:p>
            <a:r>
              <a:rPr lang="en-GB" sz="2800" dirty="0">
                <a:cs typeface="Calibri Light"/>
              </a:rPr>
              <a:t>Minor Project Presentation by: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8D8C1-1062-49B2-BB56-D9F8E5DA6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4774" y="3743349"/>
            <a:ext cx="5537156" cy="1470560"/>
          </a:xfrm>
        </p:spPr>
        <p:txBody>
          <a:bodyPr vert="horz" lIns="91440" tIns="0" rIns="91440" bIns="45720" rtlCol="0" anchor="t">
            <a:noAutofit/>
          </a:bodyPr>
          <a:lstStyle/>
          <a:p>
            <a:pPr algn="r"/>
            <a:r>
              <a:rPr lang="en-GB" sz="1100" dirty="0"/>
              <a:t> </a:t>
            </a:r>
          </a:p>
          <a:p>
            <a:pPr algn="r"/>
            <a:r>
              <a:rPr lang="en-GB" dirty="0"/>
              <a:t>Livingstone </a:t>
            </a:r>
            <a:r>
              <a:rPr lang="en-GB" dirty="0" err="1"/>
              <a:t>Mazvovere</a:t>
            </a:r>
            <a:endParaRPr lang="en-GB" dirty="0"/>
          </a:p>
          <a:p>
            <a:pPr algn="r"/>
            <a:r>
              <a:rPr lang="en-GB" dirty="0"/>
              <a:t>Exam Roll: 22020107055</a:t>
            </a:r>
          </a:p>
          <a:p>
            <a:pPr algn="r"/>
            <a:endParaRPr lang="en-GB" sz="2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500CD-5FA0-0663-944C-085860BA3A72}"/>
              </a:ext>
            </a:extLst>
          </p:cNvPr>
          <p:cNvSpPr txBox="1"/>
          <p:nvPr/>
        </p:nvSpPr>
        <p:spPr>
          <a:xfrm>
            <a:off x="2532895" y="1920815"/>
            <a:ext cx="679623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Crop Recommendation </a:t>
            </a:r>
            <a:endParaRPr lang="en-US" sz="320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System </a:t>
            </a:r>
            <a:endParaRPr lang="en-US" sz="3200" dirty="0">
              <a:solidFill>
                <a:schemeClr val="bg1"/>
              </a:solidFill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Using Machine Learning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868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19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1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Isosceles Triangle 142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46" name="Rectangle 145">
            <a:extLst>
              <a:ext uri="{FF2B5EF4-FFF2-40B4-BE49-F238E27FC236}">
                <a16:creationId xmlns:a16="http://schemas.microsoft.com/office/drawing/2014/main" id="{970A98CA-71CF-41CD-937B-850795886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6F326EE7-A508-4EF7-AFBF-63D7A596E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9" name="Freeform 5">
              <a:extLst>
                <a:ext uri="{FF2B5EF4-FFF2-40B4-BE49-F238E27FC236}">
                  <a16:creationId xmlns:a16="http://schemas.microsoft.com/office/drawing/2014/main" id="{E5D2B1BD-1F12-4523-A9CC-D3186D542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">
              <a:extLst>
                <a:ext uri="{FF2B5EF4-FFF2-40B4-BE49-F238E27FC236}">
                  <a16:creationId xmlns:a16="http://schemas.microsoft.com/office/drawing/2014/main" id="{741741D2-ED67-4813-83F3-5EB418BB6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">
              <a:extLst>
                <a:ext uri="{FF2B5EF4-FFF2-40B4-BE49-F238E27FC236}">
                  <a16:creationId xmlns:a16="http://schemas.microsoft.com/office/drawing/2014/main" id="{FF2A87CA-AEEF-44CB-AE35-AA98FE9B4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">
              <a:extLst>
                <a:ext uri="{FF2B5EF4-FFF2-40B4-BE49-F238E27FC236}">
                  <a16:creationId xmlns:a16="http://schemas.microsoft.com/office/drawing/2014/main" id="{651423C2-A694-4809-8972-E7C432E60E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">
              <a:extLst>
                <a:ext uri="{FF2B5EF4-FFF2-40B4-BE49-F238E27FC236}">
                  <a16:creationId xmlns:a16="http://schemas.microsoft.com/office/drawing/2014/main" id="{B49B31D5-A22A-4C8A-8516-3DEEFAF46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0">
              <a:extLst>
                <a:ext uri="{FF2B5EF4-FFF2-40B4-BE49-F238E27FC236}">
                  <a16:creationId xmlns:a16="http://schemas.microsoft.com/office/drawing/2014/main" id="{177DF76B-4383-4F06-8125-43E9162D27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">
              <a:extLst>
                <a:ext uri="{FF2B5EF4-FFF2-40B4-BE49-F238E27FC236}">
                  <a16:creationId xmlns:a16="http://schemas.microsoft.com/office/drawing/2014/main" id="{1F488673-3613-4D34-BF97-A4B6ADA6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2">
              <a:extLst>
                <a:ext uri="{FF2B5EF4-FFF2-40B4-BE49-F238E27FC236}">
                  <a16:creationId xmlns:a16="http://schemas.microsoft.com/office/drawing/2014/main" id="{26877494-71D4-4879-8E63-55A8239AB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3">
              <a:extLst>
                <a:ext uri="{FF2B5EF4-FFF2-40B4-BE49-F238E27FC236}">
                  <a16:creationId xmlns:a16="http://schemas.microsoft.com/office/drawing/2014/main" id="{8DC06A40-DE2B-41AF-A528-2E900DD56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4">
              <a:extLst>
                <a:ext uri="{FF2B5EF4-FFF2-40B4-BE49-F238E27FC236}">
                  <a16:creationId xmlns:a16="http://schemas.microsoft.com/office/drawing/2014/main" id="{768B663C-FBC1-4556-9328-EAF4995DC2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">
              <a:extLst>
                <a:ext uri="{FF2B5EF4-FFF2-40B4-BE49-F238E27FC236}">
                  <a16:creationId xmlns:a16="http://schemas.microsoft.com/office/drawing/2014/main" id="{2BD7EBB2-5F33-4651-9A8D-22BB0EFEC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515B1D80-2CCA-480A-9E73-5AE4D385D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7">
              <a:extLst>
                <a:ext uri="{FF2B5EF4-FFF2-40B4-BE49-F238E27FC236}">
                  <a16:creationId xmlns:a16="http://schemas.microsoft.com/office/drawing/2014/main" id="{FDBE8DEF-819D-4AA7-8815-52EB22ACF0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8">
              <a:extLst>
                <a:ext uri="{FF2B5EF4-FFF2-40B4-BE49-F238E27FC236}">
                  <a16:creationId xmlns:a16="http://schemas.microsoft.com/office/drawing/2014/main" id="{AE90681D-42FE-4C0F-80CA-EA05785E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9">
              <a:extLst>
                <a:ext uri="{FF2B5EF4-FFF2-40B4-BE49-F238E27FC236}">
                  <a16:creationId xmlns:a16="http://schemas.microsoft.com/office/drawing/2014/main" id="{FA86AD07-319B-411F-AC45-AA52F8D3C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20">
              <a:extLst>
                <a:ext uri="{FF2B5EF4-FFF2-40B4-BE49-F238E27FC236}">
                  <a16:creationId xmlns:a16="http://schemas.microsoft.com/office/drawing/2014/main" id="{C859D20C-F34C-48EB-BE36-9CEE77C2C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21">
              <a:extLst>
                <a:ext uri="{FF2B5EF4-FFF2-40B4-BE49-F238E27FC236}">
                  <a16:creationId xmlns:a16="http://schemas.microsoft.com/office/drawing/2014/main" id="{E65C4ECC-A417-4C0C-B0DA-45536454B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22">
              <a:extLst>
                <a:ext uri="{FF2B5EF4-FFF2-40B4-BE49-F238E27FC236}">
                  <a16:creationId xmlns:a16="http://schemas.microsoft.com/office/drawing/2014/main" id="{CC6F4AC2-FAA9-45AD-A4BC-8237BCE70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23">
              <a:extLst>
                <a:ext uri="{FF2B5EF4-FFF2-40B4-BE49-F238E27FC236}">
                  <a16:creationId xmlns:a16="http://schemas.microsoft.com/office/drawing/2014/main" id="{4A9DE6F0-4620-4084-B281-FE044DB2C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9" name="Rectangle 168">
            <a:extLst>
              <a:ext uri="{FF2B5EF4-FFF2-40B4-BE49-F238E27FC236}">
                <a16:creationId xmlns:a16="http://schemas.microsoft.com/office/drawing/2014/main" id="{57FEE73E-FB69-4E9E-BF08-78CA18862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Clipart - Thank You Pinned">
            <a:extLst>
              <a:ext uri="{FF2B5EF4-FFF2-40B4-BE49-F238E27FC236}">
                <a16:creationId xmlns:a16="http://schemas.microsoft.com/office/drawing/2014/main" id="{7C11EA12-D9CE-0BA6-75B2-548AB7CDB6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875" b="21875"/>
          <a:stretch/>
        </p:blipFill>
        <p:spPr>
          <a:xfrm>
            <a:off x="80960" y="420838"/>
            <a:ext cx="5973588" cy="3360143"/>
          </a:xfrm>
          <a:prstGeom prst="rect">
            <a:avLst/>
          </a:prstGeom>
          <a:ln w="12700">
            <a:noFill/>
          </a:ln>
        </p:spPr>
      </p:pic>
      <p:pic>
        <p:nvPicPr>
          <p:cNvPr id="2" name="Content Placeholder 1" descr="Heart with pulse with solid fill">
            <a:extLst>
              <a:ext uri="{FF2B5EF4-FFF2-40B4-BE49-F238E27FC236}">
                <a16:creationId xmlns:a16="http://schemas.microsoft.com/office/drawing/2014/main" id="{00A88D71-E593-C0A1-EA4C-2D851BD13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00285" y="80815"/>
            <a:ext cx="4040190" cy="4040190"/>
          </a:xfrm>
          <a:prstGeom prst="rect">
            <a:avLst/>
          </a:prstGeom>
          <a:ln w="12700">
            <a:noFill/>
          </a:ln>
        </p:spPr>
      </p:pic>
      <p:grpSp>
        <p:nvGrpSpPr>
          <p:cNvPr id="171" name="Group 170">
            <a:extLst>
              <a:ext uri="{FF2B5EF4-FFF2-40B4-BE49-F238E27FC236}">
                <a16:creationId xmlns:a16="http://schemas.microsoft.com/office/drawing/2014/main" id="{9D45FA45-1472-4C71-BA56-6BFB628AD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72" name="Isosceles Triangle 39">
              <a:extLst>
                <a:ext uri="{FF2B5EF4-FFF2-40B4-BE49-F238E27FC236}">
                  <a16:creationId xmlns:a16="http://schemas.microsoft.com/office/drawing/2014/main" id="{72B03240-6F06-45A1-9634-C4D45839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43366D9C-D995-48FE-B2BD-ECE2EE2A4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990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4000"/>
                <a:lumMod val="116000"/>
              </a:schemeClr>
            </a:gs>
            <a:gs pos="100000">
              <a:schemeClr val="bg2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4800B320-C486-4967-AFB8-58E3EBDA9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0624" y="0"/>
            <a:ext cx="12584114" cy="6853238"/>
            <a:chOff x="-417513" y="0"/>
            <a:chExt cx="12584114" cy="685323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B6E6BEB2-753A-4253-9BE2-9E569A8A5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196A6026-E2E2-4401-BB72-F8314907A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C852B828-3E4B-4404-AEE7-815B0B6EE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B2BAC571-023A-4027-9689-5A7375FE5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6BB424FB-2158-48AB-9A28-A11889AA5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BE5FA512-D3FE-4F91-AE23-51DAAAA74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83CF3A0A-06AA-4987-8182-4F86E662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969C6F15-1F6D-46D5-8C47-3FBC312536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01E2B94D-4E93-4C11-A1FC-B3A6E8CC5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F47C1110-8C08-4C26-BD0D-3083BFAC1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085CEBC-D1F5-4F82-93C8-8ED38B7CBE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3ED8F25D-E867-46B6-A62D-3B211476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6BB81545-0C01-4B56-BADD-6B7D5B72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A1574FCC-646A-4771-AB54-A44212F19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A56CC2BC-E51D-4A79-AA80-770FAA784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C95E0495-B7F8-44C5-AD1F-5F3C8633E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28C1E7AA-A198-498A-9426-7632D7AA3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96410611-0DF8-42D3-91B1-B87AE692EB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5" name="Freeform 23">
              <a:extLst>
                <a:ext uri="{FF2B5EF4-FFF2-40B4-BE49-F238E27FC236}">
                  <a16:creationId xmlns:a16="http://schemas.microsoft.com/office/drawing/2014/main" id="{EACF821F-24B2-49B5-8688-744B0EADF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24">
              <a:extLst>
                <a:ext uri="{FF2B5EF4-FFF2-40B4-BE49-F238E27FC236}">
                  <a16:creationId xmlns:a16="http://schemas.microsoft.com/office/drawing/2014/main" id="{418BD791-FEEE-4A18-A5EF-F3815F184C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25">
              <a:extLst>
                <a:ext uri="{FF2B5EF4-FFF2-40B4-BE49-F238E27FC236}">
                  <a16:creationId xmlns:a16="http://schemas.microsoft.com/office/drawing/2014/main" id="{D5D16C8F-EA4F-447C-934A-06E7BFAE92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96" name="Rectangle 195">
            <a:extLst>
              <a:ext uri="{FF2B5EF4-FFF2-40B4-BE49-F238E27FC236}">
                <a16:creationId xmlns:a16="http://schemas.microsoft.com/office/drawing/2014/main" id="{8C244A1F-7C11-45E7-AB98-65851A650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1348"/>
            <a:ext cx="12192000" cy="56009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close-up of a field&#10;&#10;Description automatically generated">
            <a:extLst>
              <a:ext uri="{FF2B5EF4-FFF2-40B4-BE49-F238E27FC236}">
                <a16:creationId xmlns:a16="http://schemas.microsoft.com/office/drawing/2014/main" id="{D9FE16F4-FE26-46A5-546A-9E182B8178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930" r="-1" b="2092"/>
          <a:stretch/>
        </p:blipFill>
        <p:spPr>
          <a:xfrm>
            <a:off x="332910" y="1470567"/>
            <a:ext cx="11531273" cy="389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3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3" name="Rectangle 242">
            <a:extLst>
              <a:ext uri="{FF2B5EF4-FFF2-40B4-BE49-F238E27FC236}">
                <a16:creationId xmlns:a16="http://schemas.microsoft.com/office/drawing/2014/main" id="{2957367F-0D64-42F0-A033-660B417F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A74C980A-5321-4E88-B6F7-572A3327E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46" name="Freeform 5">
              <a:extLst>
                <a:ext uri="{FF2B5EF4-FFF2-40B4-BE49-F238E27FC236}">
                  <a16:creationId xmlns:a16="http://schemas.microsoft.com/office/drawing/2014/main" id="{C29411DD-732B-4883-8431-BF67EA064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6">
              <a:extLst>
                <a:ext uri="{FF2B5EF4-FFF2-40B4-BE49-F238E27FC236}">
                  <a16:creationId xmlns:a16="http://schemas.microsoft.com/office/drawing/2014/main" id="{0802BDA8-DBFD-4424-9577-4CECD3966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7">
              <a:extLst>
                <a:ext uri="{FF2B5EF4-FFF2-40B4-BE49-F238E27FC236}">
                  <a16:creationId xmlns:a16="http://schemas.microsoft.com/office/drawing/2014/main" id="{3A4651DB-CA25-45C9-BB5B-490E75E109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8">
              <a:extLst>
                <a:ext uri="{FF2B5EF4-FFF2-40B4-BE49-F238E27FC236}">
                  <a16:creationId xmlns:a16="http://schemas.microsoft.com/office/drawing/2014/main" id="{2561519A-19C4-4FAE-B4D2-9967A0285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9">
              <a:extLst>
                <a:ext uri="{FF2B5EF4-FFF2-40B4-BE49-F238E27FC236}">
                  <a16:creationId xmlns:a16="http://schemas.microsoft.com/office/drawing/2014/main" id="{D7536EEC-CD2D-4F8D-8FCE-1B57B67C1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0">
              <a:extLst>
                <a:ext uri="{FF2B5EF4-FFF2-40B4-BE49-F238E27FC236}">
                  <a16:creationId xmlns:a16="http://schemas.microsoft.com/office/drawing/2014/main" id="{F06D071C-EBE9-493C-B2FF-C290E80E63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1">
              <a:extLst>
                <a:ext uri="{FF2B5EF4-FFF2-40B4-BE49-F238E27FC236}">
                  <a16:creationId xmlns:a16="http://schemas.microsoft.com/office/drawing/2014/main" id="{AE43943F-3505-4459-B105-5ADD87A9B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2">
              <a:extLst>
                <a:ext uri="{FF2B5EF4-FFF2-40B4-BE49-F238E27FC236}">
                  <a16:creationId xmlns:a16="http://schemas.microsoft.com/office/drawing/2014/main" id="{DCFA8E01-9AAA-4377-B145-D4C3BC938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3">
              <a:extLst>
                <a:ext uri="{FF2B5EF4-FFF2-40B4-BE49-F238E27FC236}">
                  <a16:creationId xmlns:a16="http://schemas.microsoft.com/office/drawing/2014/main" id="{D0F9B300-29E8-4013-9610-4C98C20F5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4">
              <a:extLst>
                <a:ext uri="{FF2B5EF4-FFF2-40B4-BE49-F238E27FC236}">
                  <a16:creationId xmlns:a16="http://schemas.microsoft.com/office/drawing/2014/main" id="{D80DC548-7776-4F62-9150-EE50775DC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5">
              <a:extLst>
                <a:ext uri="{FF2B5EF4-FFF2-40B4-BE49-F238E27FC236}">
                  <a16:creationId xmlns:a16="http://schemas.microsoft.com/office/drawing/2014/main" id="{FB47EB33-C045-4382-BB34-C409FBFAB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6">
              <a:extLst>
                <a:ext uri="{FF2B5EF4-FFF2-40B4-BE49-F238E27FC236}">
                  <a16:creationId xmlns:a16="http://schemas.microsoft.com/office/drawing/2014/main" id="{9799171D-9C80-4F36-854F-272AB4CB7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7">
              <a:extLst>
                <a:ext uri="{FF2B5EF4-FFF2-40B4-BE49-F238E27FC236}">
                  <a16:creationId xmlns:a16="http://schemas.microsoft.com/office/drawing/2014/main" id="{36853A3D-C5F1-4325-ABDD-D82962719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8">
              <a:extLst>
                <a:ext uri="{FF2B5EF4-FFF2-40B4-BE49-F238E27FC236}">
                  <a16:creationId xmlns:a16="http://schemas.microsoft.com/office/drawing/2014/main" id="{F36C52C5-A8E2-4FDD-8C82-0B0A36ED2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9">
              <a:extLst>
                <a:ext uri="{FF2B5EF4-FFF2-40B4-BE49-F238E27FC236}">
                  <a16:creationId xmlns:a16="http://schemas.microsoft.com/office/drawing/2014/main" id="{EAB04D6F-5C3B-4BC8-A8D0-F0F70C33F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0">
              <a:extLst>
                <a:ext uri="{FF2B5EF4-FFF2-40B4-BE49-F238E27FC236}">
                  <a16:creationId xmlns:a16="http://schemas.microsoft.com/office/drawing/2014/main" id="{337A064D-A403-4F71-A373-F748D44C1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1">
              <a:extLst>
                <a:ext uri="{FF2B5EF4-FFF2-40B4-BE49-F238E27FC236}">
                  <a16:creationId xmlns:a16="http://schemas.microsoft.com/office/drawing/2014/main" id="{408954A6-C2C2-455F-8AB9-EF03ED0E7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2">
              <a:extLst>
                <a:ext uri="{FF2B5EF4-FFF2-40B4-BE49-F238E27FC236}">
                  <a16:creationId xmlns:a16="http://schemas.microsoft.com/office/drawing/2014/main" id="{98954187-FB8C-4673-8481-D251884CF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3">
              <a:extLst>
                <a:ext uri="{FF2B5EF4-FFF2-40B4-BE49-F238E27FC236}">
                  <a16:creationId xmlns:a16="http://schemas.microsoft.com/office/drawing/2014/main" id="{5DE674D7-0925-4935-B299-98744B4190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4">
              <a:extLst>
                <a:ext uri="{FF2B5EF4-FFF2-40B4-BE49-F238E27FC236}">
                  <a16:creationId xmlns:a16="http://schemas.microsoft.com/office/drawing/2014/main" id="{0D7AF2ED-2D49-4A69-BAB2-CF989B3B8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25">
              <a:extLst>
                <a:ext uri="{FF2B5EF4-FFF2-40B4-BE49-F238E27FC236}">
                  <a16:creationId xmlns:a16="http://schemas.microsoft.com/office/drawing/2014/main" id="{67F02011-466C-4790-B052-0CB804250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0A1FAD6E-B62A-435F-B914-503F8B950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3DCBF1B1-B0BB-40C4-9870-227A638C1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Isosceles Triangle 22">
              <a:extLst>
                <a:ext uri="{FF2B5EF4-FFF2-40B4-BE49-F238E27FC236}">
                  <a16:creationId xmlns:a16="http://schemas.microsoft.com/office/drawing/2014/main" id="{C7D2A079-0082-43E4-9253-BA8D43378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6EDFDFEF-7A52-497B-AE56-46D446902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6AD20C-EF5B-6040-3B13-8CB1D07EB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797595"/>
            <a:ext cx="6281873" cy="181287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/>
          </a:p>
          <a:p>
            <a:endParaRPr lang="en-US" b="1"/>
          </a:p>
        </p:txBody>
      </p:sp>
      <p:pic>
        <p:nvPicPr>
          <p:cNvPr id="3" name="Picture 2" descr="A person smiling and holding a straw hat&#10;&#10;Description automatically generated">
            <a:extLst>
              <a:ext uri="{FF2B5EF4-FFF2-40B4-BE49-F238E27FC236}">
                <a16:creationId xmlns:a16="http://schemas.microsoft.com/office/drawing/2014/main" id="{8032D472-5846-00D3-E31F-D1C732821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54" r="3416" b="1293"/>
          <a:stretch/>
        </p:blipFill>
        <p:spPr>
          <a:xfrm>
            <a:off x="726022" y="895632"/>
            <a:ext cx="10802955" cy="5094775"/>
          </a:xfrm>
          <a:prstGeom prst="rect">
            <a:avLst/>
          </a:prstGeom>
          <a:ln w="9525">
            <a:solidFill>
              <a:schemeClr val="tx1">
                <a:alpha val="2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95498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F101CEA-EBC8-CF97-13C9-1D2C6669C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Tools and Technologies Used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7AE42-A363-0E42-5B8C-E89164E519B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672" y="2421682"/>
            <a:ext cx="4982060" cy="18194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b="1" dirty="0">
                <a:solidFill>
                  <a:srgbClr val="262626"/>
                </a:solidFill>
                <a:ea typeface="Open Sans"/>
                <a:cs typeface="Open Sans"/>
              </a:rPr>
              <a:t>Deployment Platform</a:t>
            </a:r>
          </a:p>
          <a:p>
            <a:pPr marL="171450" indent="-171450" defTabSz="457200">
              <a:lnSpc>
                <a:spcPct val="90000"/>
              </a:lnSpc>
              <a:buFont typeface="Calibri"/>
              <a:buChar char="-"/>
            </a:pPr>
            <a:r>
              <a:rPr lang="en-US" dirty="0">
                <a:solidFill>
                  <a:srgbClr val="262626"/>
                </a:solidFill>
                <a:ea typeface="Open Sans"/>
                <a:cs typeface="Open Sans"/>
              </a:rPr>
              <a:t>Render: Cloud platform for online deployment (GitHub integration, automated builds).</a:t>
            </a:r>
            <a:br>
              <a:rPr lang="en-US" dirty="0">
                <a:ea typeface="Open Sans"/>
                <a:cs typeface="Open Sans"/>
              </a:rPr>
            </a:br>
            <a:endParaRPr lang="en-US">
              <a:solidFill>
                <a:srgbClr val="262626"/>
              </a:solidFill>
              <a:ea typeface="Open Sans"/>
              <a:cs typeface="Open Sans"/>
            </a:endParaRPr>
          </a:p>
          <a:p>
            <a:pPr defTabSz="457200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ea typeface="Open Sans"/>
                <a:cs typeface="Open Sans"/>
              </a:rPr>
              <a:t>This technology stack ensures scalability, user-friendly interfaces, and seamless deployment.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Graphic 13" descr="Cloud Computing">
            <a:extLst>
              <a:ext uri="{FF2B5EF4-FFF2-40B4-BE49-F238E27FC236}">
                <a16:creationId xmlns:a16="http://schemas.microsoft.com/office/drawing/2014/main" id="{CE77DAC9-862F-8932-E5F5-A80AB16A8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36832" y="3668559"/>
            <a:ext cx="3620021" cy="2813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61170C-C3F2-1AFB-0944-7AD3895E171B}"/>
              </a:ext>
            </a:extLst>
          </p:cNvPr>
          <p:cNvSpPr txBox="1"/>
          <p:nvPr/>
        </p:nvSpPr>
        <p:spPr>
          <a:xfrm>
            <a:off x="5992257" y="3477291"/>
            <a:ext cx="5351928" cy="2467342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Programming Language</a:t>
            </a:r>
            <a:endParaRPr lang="en-US" sz="1200" b="1">
              <a:ea typeface="Open Sans"/>
              <a:cs typeface="Open Sans"/>
            </a:endParaRPr>
          </a:p>
          <a:p>
            <a:pPr>
              <a:spcBef>
                <a:spcPts val="1000"/>
              </a:spcBef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Python: Core language for machine learning and web development.</a:t>
            </a:r>
            <a:endParaRPr lang="en-US" sz="1200">
              <a:ea typeface="Open Sans"/>
              <a:cs typeface="Open Sans"/>
            </a:endParaRP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Key Libraries</a:t>
            </a:r>
            <a:endParaRPr lang="en-US" sz="1200" b="1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Scikit-learn: Model training, evaluation, and optimization.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Pandas: Data manipulation and cleaning.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NumPy: Efficient numerical operations.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matplotlib: Visualization of data and model insights.</a:t>
            </a:r>
            <a:endParaRPr lang="en-US" sz="1200" dirty="0">
              <a:ea typeface="Open Sans"/>
              <a:cs typeface="Open Sans"/>
            </a:endParaRP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Seaborn: Advanced statistical data visualization built on matplotlib.</a:t>
            </a:r>
            <a:endParaRPr lang="en-US" sz="1200" dirty="0">
              <a:ea typeface="Open Sans"/>
              <a:cs typeface="Open San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50BCF2-2EBC-CD5B-B240-9EEA0BEC29D5}"/>
              </a:ext>
            </a:extLst>
          </p:cNvPr>
          <p:cNvSpPr txBox="1"/>
          <p:nvPr/>
        </p:nvSpPr>
        <p:spPr>
          <a:xfrm>
            <a:off x="5992906" y="578223"/>
            <a:ext cx="5257798" cy="25288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sz="400" dirty="0">
                <a:latin typeface="Open Sans"/>
                <a:ea typeface="Segoe UI"/>
                <a:cs typeface="Segoe UI"/>
              </a:rPr>
              <a:t>​</a:t>
            </a:r>
            <a:endParaRPr lang="en-US" sz="1200" dirty="0">
              <a:latin typeface="Open Sans"/>
              <a:ea typeface="Segoe UI"/>
              <a:cs typeface="Segoe UI"/>
            </a:endParaRP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Backend Framework​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Flask: Lightweight backend for HTTP requests and model integration.​</a:t>
            </a: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API Integration​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Requests Library: Integrates with external APIs (e.g., </a:t>
            </a:r>
            <a:r>
              <a:rPr lang="en-US" sz="1200" dirty="0" err="1">
                <a:solidFill>
                  <a:srgbClr val="262626"/>
                </a:solidFill>
                <a:ea typeface="Open Sans"/>
                <a:cs typeface="Open Sans"/>
              </a:rPr>
              <a:t>Unsplash</a:t>
            </a: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) for dynamic image fetching.​</a:t>
            </a:r>
          </a:p>
          <a:p>
            <a:pPr>
              <a:spcBef>
                <a:spcPts val="1000"/>
              </a:spcBef>
            </a:pPr>
            <a:r>
              <a:rPr lang="en-US" sz="1200" b="1" dirty="0">
                <a:solidFill>
                  <a:srgbClr val="262626"/>
                </a:solidFill>
                <a:ea typeface="Open Sans"/>
                <a:cs typeface="Open Sans"/>
              </a:rPr>
              <a:t>Frontend Technologies​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HTML: User interface structure.​</a:t>
            </a:r>
          </a:p>
          <a:p>
            <a:pPr marL="171450" indent="-171450">
              <a:spcBef>
                <a:spcPts val="1000"/>
              </a:spcBef>
              <a:buFont typeface="Calibri"/>
              <a:buChar char="-"/>
            </a:pPr>
            <a:r>
              <a:rPr lang="en-US" sz="1200" dirty="0">
                <a:solidFill>
                  <a:srgbClr val="262626"/>
                </a:solidFill>
                <a:ea typeface="Open Sans"/>
                <a:cs typeface="Open Sans"/>
              </a:rPr>
              <a:t>CSS &amp; Bootstrap: Responsive styling for cross-device compatibility.​</a:t>
            </a:r>
          </a:p>
        </p:txBody>
      </p:sp>
    </p:spTree>
    <p:extLst>
      <p:ext uri="{BB962C8B-B14F-4D97-AF65-F5344CB8AC3E}">
        <p14:creationId xmlns:p14="http://schemas.microsoft.com/office/powerpoint/2010/main" val="1676984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239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41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2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3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4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5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6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7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8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9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0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1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3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4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5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6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7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8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9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0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1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chemeClr val="bg1">
                <a:lumMod val="65000"/>
              </a:schemeClr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lose-up of a document&#10;&#10;Description automatically generated">
            <a:extLst>
              <a:ext uri="{FF2B5EF4-FFF2-40B4-BE49-F238E27FC236}">
                <a16:creationId xmlns:a16="http://schemas.microsoft.com/office/drawing/2014/main" id="{8664D1BB-961B-047B-13E3-5387CCEEB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-3" b="4133"/>
          <a:stretch/>
        </p:blipFill>
        <p:spPr>
          <a:xfrm>
            <a:off x="643467" y="841623"/>
            <a:ext cx="10905066" cy="517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894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6749D48A-BE50-663B-D6B2-C3C2E6AE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94" y="501649"/>
            <a:ext cx="10270873" cy="769753"/>
          </a:xfrm>
        </p:spPr>
        <p:txBody>
          <a:bodyPr/>
          <a:lstStyle/>
          <a:p>
            <a:r>
              <a:rPr lang="en-US" dirty="0"/>
              <a:t>Model Training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3D3FB-FB22-58C7-1388-45E74968DB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9017" y="2157833"/>
            <a:ext cx="2702983" cy="366960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1050" dirty="0"/>
              <a:t>Several</a:t>
            </a:r>
            <a:r>
              <a:rPr lang="en-US" sz="1050" dirty="0">
                <a:ea typeface="+mn-lt"/>
                <a:cs typeface="+mn-lt"/>
              </a:rPr>
              <a:t> machine learning algorithms were explored to identify the best-</a:t>
            </a:r>
            <a:r>
              <a:rPr lang="en-US" sz="1050">
                <a:ea typeface="+mn-lt"/>
                <a:cs typeface="+mn-lt"/>
              </a:rPr>
              <a:t>performing model: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Decision Trees</a:t>
            </a:r>
            <a:r>
              <a:rPr lang="en-US" sz="1050" dirty="0">
                <a:ea typeface="+mn-lt"/>
                <a:cs typeface="+mn-lt"/>
              </a:rPr>
              <a:t>: Provided interpretability but slightly lower </a:t>
            </a:r>
            <a:r>
              <a:rPr lang="en-US" sz="1050">
                <a:ea typeface="+mn-lt"/>
                <a:cs typeface="+mn-lt"/>
              </a:rPr>
              <a:t>accuracy compared to other models.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Random Forests</a:t>
            </a:r>
            <a:r>
              <a:rPr lang="en-US" sz="1050" dirty="0">
                <a:ea typeface="+mn-lt"/>
                <a:cs typeface="+mn-lt"/>
              </a:rPr>
              <a:t>: Delivered robust results by combining multiple decision </a:t>
            </a:r>
            <a:r>
              <a:rPr lang="en-US" sz="1050">
                <a:ea typeface="+mn-lt"/>
                <a:cs typeface="+mn-lt"/>
              </a:rPr>
              <a:t>trees.</a:t>
            </a:r>
            <a:endParaRPr lang="en-US" sz="1050" dirty="0">
              <a:ea typeface="+mn-lt"/>
              <a:cs typeface="+mn-lt"/>
            </a:endParaRPr>
          </a:p>
          <a:p>
            <a:pPr marL="171450" indent="-171450">
              <a:buFont typeface="Calibri" panose="020B0604020202020204" pitchFamily="34" charset="0"/>
              <a:buChar char="-"/>
            </a:pPr>
            <a:r>
              <a:rPr lang="en-US" sz="1050" b="1" dirty="0">
                <a:ea typeface="+mn-lt"/>
                <a:cs typeface="+mn-lt"/>
              </a:rPr>
              <a:t>Gaussian Naive Bayes</a:t>
            </a:r>
            <a:r>
              <a:rPr lang="en-US" sz="1050" dirty="0">
                <a:ea typeface="+mn-lt"/>
                <a:cs typeface="+mn-lt"/>
              </a:rPr>
              <a:t>: Demonstrated the best performance among all models.</a:t>
            </a:r>
            <a:endParaRPr lang="en-US" sz="1050" dirty="0">
              <a:ea typeface="Open Sans"/>
              <a:cs typeface="Open Sans"/>
            </a:endParaRPr>
          </a:p>
          <a:p>
            <a:r>
              <a:rPr lang="en-US" sz="1050" b="1" dirty="0">
                <a:ea typeface="+mn-lt"/>
                <a:cs typeface="+mn-lt"/>
              </a:rPr>
              <a:t>Additional Algorithms</a:t>
            </a:r>
            <a:r>
              <a:rPr lang="en-US" sz="1050" dirty="0">
                <a:ea typeface="+mn-lt"/>
                <a:cs typeface="+mn-lt"/>
              </a:rPr>
              <a:t>: Other supervised learning techniques, such as Support Vector Machines (SVM) and k-Nearest Neighbors (</a:t>
            </a:r>
            <a:r>
              <a:rPr lang="en-US" sz="1050" err="1">
                <a:ea typeface="+mn-lt"/>
                <a:cs typeface="+mn-lt"/>
              </a:rPr>
              <a:t>kNN</a:t>
            </a:r>
            <a:r>
              <a:rPr lang="en-US" sz="1050" dirty="0">
                <a:ea typeface="+mn-lt"/>
                <a:cs typeface="+mn-lt"/>
              </a:rPr>
              <a:t>), were also tested for comparison.</a:t>
            </a:r>
            <a:endParaRPr lang="en-US" sz="1050" dirty="0">
              <a:ea typeface="Open Sans"/>
              <a:cs typeface="Open Sans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>
              <a:buFont typeface="Calibri" panose="05000000000000000000" pitchFamily="2" charset="2"/>
              <a:buChar char="-"/>
            </a:pPr>
            <a:endParaRPr lang="en-US" dirty="0">
              <a:ea typeface="Open Sans"/>
              <a:cs typeface="Open Sans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65BB4F-958B-B61B-FCF0-1B056AE993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06054" y="2148869"/>
            <a:ext cx="3145878" cy="367856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ea typeface="+mn-lt"/>
                <a:cs typeface="+mn-lt"/>
              </a:rPr>
              <a:t>The models were evaluated using the following metrics: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Accuracy: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sz="1000" dirty="0">
                <a:ea typeface="+mn-lt"/>
                <a:cs typeface="+mn-lt"/>
              </a:rPr>
              <a:t>To measure the percentage of correct predictions.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Classification Report: </a:t>
            </a:r>
            <a:r>
              <a:rPr lang="en-US" sz="1000" dirty="0">
                <a:ea typeface="+mn-lt"/>
                <a:cs typeface="+mn-lt"/>
              </a:rPr>
              <a:t>Provided detailed metrics like precision, recall, and F1-score for each class.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Confusion Matrix: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sz="1000" dirty="0">
                <a:ea typeface="+mn-lt"/>
                <a:cs typeface="+mn-lt"/>
              </a:rPr>
              <a:t>Offered insights into the performance of the model across all classes, highlighting misclassifications.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7F82DB7-AA58-52EE-B1AC-3ED550A7A6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9016" y="1531903"/>
            <a:ext cx="2702984" cy="369600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  <a:ea typeface="Open Sans"/>
                <a:cs typeface="Open Sans"/>
              </a:rPr>
              <a:t>Algorithms Used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0D7536-8D83-EA06-3092-94F8F46613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70512" y="1531903"/>
            <a:ext cx="2851200" cy="369600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Rockwell"/>
              </a:rPr>
              <a:t>Evaluation Metrics</a:t>
            </a:r>
            <a:endParaRPr lang="en-US" sz="1600">
              <a:ea typeface="Open Sans"/>
              <a:cs typeface="Open Sans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BEBC181-7FAE-9EBC-1627-B5DDC0B6A5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51724" y="1897859"/>
            <a:ext cx="4472653" cy="46691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28600" indent="-228600"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Accuracy: </a:t>
            </a:r>
            <a:r>
              <a:rPr lang="en-US" sz="1000" dirty="0">
                <a:ea typeface="+mn-lt"/>
                <a:cs typeface="+mn-lt"/>
              </a:rPr>
              <a:t>Achieved an impressive </a:t>
            </a:r>
            <a:r>
              <a:rPr lang="en-US" b="1" dirty="0">
                <a:ea typeface="Open Sans"/>
                <a:cs typeface="Open Sans"/>
              </a:rPr>
              <a:t>99.55% </a:t>
            </a:r>
            <a:r>
              <a:rPr lang="en-US" sz="1000" dirty="0">
                <a:ea typeface="+mn-lt"/>
                <a:cs typeface="+mn-lt"/>
              </a:rPr>
              <a:t>accuracy on the test data.</a:t>
            </a:r>
            <a:endParaRPr lang="en-US" sz="1600" b="1" dirty="0"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Classification</a:t>
            </a:r>
            <a:r>
              <a:rPr lang="en-US" sz="1600" b="1" dirty="0">
                <a:ea typeface="Open Sans"/>
                <a:cs typeface="Open Sans"/>
              </a:rPr>
              <a:t> </a:t>
            </a:r>
            <a:r>
              <a:rPr lang="en-US" b="1" dirty="0">
                <a:ea typeface="Open Sans"/>
                <a:cs typeface="Open Sans"/>
              </a:rPr>
              <a:t>Report: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Precision: </a:t>
            </a:r>
            <a:r>
              <a:rPr lang="en-US" sz="1000" dirty="0">
                <a:ea typeface="+mn-lt"/>
                <a:cs typeface="+mn-lt"/>
              </a:rPr>
              <a:t>1.00 for most classes, indicating perfect positive predictions.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Recall: </a:t>
            </a:r>
            <a:r>
              <a:rPr lang="en-US" sz="1000" dirty="0">
                <a:ea typeface="+mn-lt"/>
                <a:cs typeface="+mn-lt"/>
              </a:rPr>
              <a:t>1.00 for most classes, suggesting the model identified all positive instances.</a:t>
            </a: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F1-Score:</a:t>
            </a:r>
            <a:r>
              <a:rPr lang="en-US" sz="1000" dirty="0">
                <a:ea typeface="+mn-lt"/>
                <a:cs typeface="+mn-lt"/>
              </a:rPr>
              <a:t> Averaged 1.00, signifying excellent balance between precision and recall.</a:t>
            </a:r>
          </a:p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F0000"/>
                </a:solidFill>
                <a:ea typeface="Open Sans"/>
                <a:cs typeface="Open Sans"/>
              </a:rPr>
              <a:t>Confusion Matrix:</a:t>
            </a:r>
          </a:p>
          <a:p>
            <a:pPr>
              <a:lnSpc>
                <a:spcPct val="120000"/>
              </a:lnSpc>
            </a:pPr>
            <a:r>
              <a:rPr lang="en-US" sz="1000" dirty="0">
                <a:ea typeface="+mn-lt"/>
                <a:cs typeface="+mn-lt"/>
              </a:rPr>
              <a:t>The confusion matrix reveals minimal misclassifications, with only a few incorrect predictions in class "1." This underscores the model's exceptional reliability in predicting crop types. </a:t>
            </a:r>
            <a:endParaRPr lang="en-US" sz="1000" dirty="0">
              <a:ea typeface="Open Sans"/>
              <a:cs typeface="Open Sans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ea typeface="Open Sans"/>
                <a:cs typeface="Open Sans"/>
              </a:rPr>
              <a:t>T</a:t>
            </a:r>
            <a:r>
              <a:rPr lang="en-US" sz="1000" dirty="0">
                <a:ea typeface="+mn-lt"/>
                <a:cs typeface="+mn-lt"/>
              </a:rPr>
              <a:t>hese results solidify Gaussian Naive Bayes as the optimal choice for deployment, given its superior performance and computational efficiency.</a:t>
            </a:r>
            <a:endParaRPr lang="en-US"/>
          </a:p>
          <a:p>
            <a:endParaRPr lang="en-US" dirty="0">
              <a:ea typeface="Open Sans"/>
              <a:cs typeface="Open Sans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623E35B-2BAA-E4C2-C23E-4E59D43BD4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18121" y="1531904"/>
            <a:ext cx="3868693" cy="369600"/>
          </a:xfrm>
        </p:spPr>
        <p:txBody>
          <a:bodyPr/>
          <a:lstStyle/>
          <a:p>
            <a:r>
              <a:rPr lang="en-US" sz="1600" dirty="0">
                <a:solidFill>
                  <a:srgbClr val="000000"/>
                </a:solidFill>
                <a:latin typeface="Rockwell"/>
              </a:rPr>
              <a:t>Best Model: </a:t>
            </a:r>
            <a:r>
              <a:rPr lang="en-US" sz="1600" dirty="0">
                <a:solidFill>
                  <a:srgbClr val="000000"/>
                </a:solidFill>
                <a:latin typeface="Rockwell"/>
                <a:ea typeface="Open Sans"/>
                <a:cs typeface="Open San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Gaussian Naive Bayes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7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close-up of a person holding a phone&#10;&#10;Description automatically generated">
            <a:extLst>
              <a:ext uri="{FF2B5EF4-FFF2-40B4-BE49-F238E27FC236}">
                <a16:creationId xmlns:a16="http://schemas.microsoft.com/office/drawing/2014/main" id="{25DBD685-D899-0708-47BD-17E60839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68"/>
          <a:stretch/>
        </p:blipFill>
        <p:spPr>
          <a:xfrm>
            <a:off x="2003520" y="643466"/>
            <a:ext cx="818496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4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computer on a field&#10;&#10;Description automatically generated">
            <a:extLst>
              <a:ext uri="{FF2B5EF4-FFF2-40B4-BE49-F238E27FC236}">
                <a16:creationId xmlns:a16="http://schemas.microsoft.com/office/drawing/2014/main" id="{47AE74BE-6F3C-803C-D11D-0556229A4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6676" y="643467"/>
            <a:ext cx="9058647" cy="55710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1C0E1-5FF9-B5B4-3688-9E67EE25E377}"/>
              </a:ext>
            </a:extLst>
          </p:cNvPr>
          <p:cNvSpPr txBox="1"/>
          <p:nvPr/>
        </p:nvSpPr>
        <p:spPr>
          <a:xfrm>
            <a:off x="1964905" y="4466565"/>
            <a:ext cx="501290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LINK CLICK HERE !!!</a:t>
            </a:r>
            <a:endParaRPr lang="en-US" sz="1400">
              <a:solidFill>
                <a:srgbClr val="00B050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5171813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yramid&#10;&#10;Description automatically generated">
            <a:extLst>
              <a:ext uri="{FF2B5EF4-FFF2-40B4-BE49-F238E27FC236}">
                <a16:creationId xmlns:a16="http://schemas.microsoft.com/office/drawing/2014/main" id="{1367E4CA-F9E1-94D6-B2D4-4804F018D8B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43467" y="879941"/>
            <a:ext cx="10905066" cy="5098117"/>
          </a:xfrm>
          <a:prstGeom prst="rect">
            <a:avLst/>
          </a:prstGeom>
          <a:ln>
            <a:noFill/>
          </a:ln>
        </p:spPr>
      </p:pic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02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cean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958F7"/>
      </a:accent1>
      <a:accent2>
        <a:srgbClr val="FE7032"/>
      </a:accent2>
      <a:accent3>
        <a:srgbClr val="91BED4"/>
      </a:accent3>
      <a:accent4>
        <a:srgbClr val="FFC000"/>
      </a:accent4>
      <a:accent5>
        <a:srgbClr val="D9E8F5"/>
      </a:accent5>
      <a:accent6>
        <a:srgbClr val="FFAD8D"/>
      </a:accent6>
      <a:hlink>
        <a:srgbClr val="0563C1"/>
      </a:hlink>
      <a:folHlink>
        <a:srgbClr val="954F72"/>
      </a:folHlink>
    </a:clrScheme>
    <a:fontScheme name="Montserrat ExtraBold - Open Sans">
      <a:majorFont>
        <a:latin typeface="Montserrat Extra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239BB0-53B8-40A5-8BB9-15D2ED1AEBC9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A7C683C-DA35-4A0E-ADD0-CC297892D8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480F86-A978-4060-BF60-56AAB322FDA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Atlas</vt:lpstr>
      <vt:lpstr>Ocean</vt:lpstr>
      <vt:lpstr>Minor Project Presentation by:</vt:lpstr>
      <vt:lpstr>PowerPoint Presentation</vt:lpstr>
      <vt:lpstr>PowerPoint Presentation</vt:lpstr>
      <vt:lpstr>Tools and Technologies Used</vt:lpstr>
      <vt:lpstr>PowerPoint Presentation</vt:lpstr>
      <vt:lpstr>Model Training and Evaluation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590</cp:revision>
  <dcterms:created xsi:type="dcterms:W3CDTF">2021-06-24T03:18:07Z</dcterms:created>
  <dcterms:modified xsi:type="dcterms:W3CDTF">2024-12-03T12:47:25Z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